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7772400" cy="10058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84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E5946913-FB52-4FCF-9B9E-3BBCF55BCF51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2536E72-43A6-436C-94B2-D589196839AB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39E03658-3575-4D0A-AF18-3F04FFD8099B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6F76134-649C-4F88-BC60-F28A523BBBA3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0B0E7F8D-D27B-4CB2-A81E-577291FDA337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55BEB23-E4AE-454F-8DBA-30425C48ADFB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tif"/><Relationship Id="rId4" Type="http://schemas.openxmlformats.org/officeDocument/2006/relationships/image" Target="../media/image7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tif"/><Relationship Id="rId5" Type="http://schemas.openxmlformats.org/officeDocument/2006/relationships/image" Target="../media/image8.tif"/><Relationship Id="rId4" Type="http://schemas.openxmlformats.org/officeDocument/2006/relationships/image" Target="../media/image7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tif"/><Relationship Id="rId7" Type="http://schemas.openxmlformats.org/officeDocument/2006/relationships/image" Target="../media/image24.png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3.tif"/><Relationship Id="rId11" Type="http://schemas.openxmlformats.org/officeDocument/2006/relationships/image" Target="../media/image28.png"/><Relationship Id="rId5" Type="http://schemas.openxmlformats.org/officeDocument/2006/relationships/image" Target="../media/image22.tif"/><Relationship Id="rId10" Type="http://schemas.openxmlformats.org/officeDocument/2006/relationships/image" Target="../media/image27.png"/><Relationship Id="rId4" Type="http://schemas.openxmlformats.org/officeDocument/2006/relationships/image" Target="../media/image21.tif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tif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Introducing Bounded Rationality to Lakeland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Calibri"/>
              </a:rPr>
              <a:t>Claire </a:t>
            </a:r>
            <a:r>
              <a:rPr lang="en-US" sz="2400" b="0" strike="noStrike" spc="-1" dirty="0" err="1" smtClean="0">
                <a:solidFill>
                  <a:srgbClr val="000000"/>
                </a:solidFill>
                <a:latin typeface="Calibri"/>
              </a:rPr>
              <a:t>McIlvennie</a:t>
            </a:r>
            <a:r>
              <a:rPr lang="en-US" sz="2400" spc="-1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2400" spc="-1" dirty="0" err="1" smtClean="0">
                <a:solidFill>
                  <a:srgbClr val="000000"/>
                </a:solidFill>
                <a:latin typeface="Calibri"/>
              </a:rPr>
              <a:t>Enver</a:t>
            </a:r>
            <a:r>
              <a:rPr lang="en-US" sz="2400" spc="-1" dirty="0" smtClean="0">
                <a:solidFill>
                  <a:srgbClr val="000000"/>
                </a:solidFill>
                <a:latin typeface="Calibri"/>
              </a:rPr>
              <a:t> Miguel and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400" b="0" strike="noStrike" spc="-1" dirty="0" err="1" smtClean="0">
                <a:solidFill>
                  <a:srgbClr val="000000"/>
                </a:solidFill>
                <a:latin typeface="Calibri"/>
              </a:rPr>
              <a:t>Huayi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Calibri"/>
              </a:rPr>
              <a:t> Lin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2: Variability in Utility Function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1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pic>
        <p:nvPicPr>
          <p:cNvPr id="192" name="Picture 11"/>
          <p:cNvPicPr/>
          <p:nvPr/>
        </p:nvPicPr>
        <p:blipFill>
          <a:blip r:embed="rId3"/>
          <a:srcRect l="2612"/>
          <a:stretch/>
        </p:blipFill>
        <p:spPr>
          <a:xfrm>
            <a:off x="838080" y="1657080"/>
            <a:ext cx="4133160" cy="424404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1834560" y="597708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4" name="Picture 6"/>
          <p:cNvPicPr/>
          <p:nvPr/>
        </p:nvPicPr>
        <p:blipFill>
          <a:blip r:embed="rId4"/>
          <a:srcRect r="13326"/>
          <a:stretch/>
        </p:blipFill>
        <p:spPr>
          <a:xfrm>
            <a:off x="5069160" y="1690560"/>
            <a:ext cx="4688640" cy="76176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5200920" y="2462400"/>
            <a:ext cx="4230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Before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: Vary         but same for all turtles   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6" name="Picture 15"/>
          <p:cNvPicPr/>
          <p:nvPr/>
        </p:nvPicPr>
        <p:blipFill>
          <a:blip r:embed="rId5"/>
          <a:srcRect l="24409" t="20370" r="21811" b="20370"/>
          <a:stretch/>
        </p:blipFill>
        <p:spPr>
          <a:xfrm>
            <a:off x="6523560" y="2523960"/>
            <a:ext cx="272520" cy="307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2: Variability in Utility Function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8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pic>
        <p:nvPicPr>
          <p:cNvPr id="199" name="Picture 11"/>
          <p:cNvPicPr/>
          <p:nvPr/>
        </p:nvPicPr>
        <p:blipFill>
          <a:blip r:embed="rId3"/>
          <a:srcRect l="2612"/>
          <a:stretch/>
        </p:blipFill>
        <p:spPr>
          <a:xfrm>
            <a:off x="838080" y="1657080"/>
            <a:ext cx="4133160" cy="424404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1834560" y="597708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01" name="Picture 6"/>
          <p:cNvPicPr/>
          <p:nvPr/>
        </p:nvPicPr>
        <p:blipFill>
          <a:blip r:embed="rId4"/>
          <a:srcRect r="13326"/>
          <a:stretch/>
        </p:blipFill>
        <p:spPr>
          <a:xfrm>
            <a:off x="5069160" y="1690560"/>
            <a:ext cx="4688640" cy="761760"/>
          </a:xfrm>
          <a:prstGeom prst="rect">
            <a:avLst/>
          </a:prstGeom>
          <a:ln>
            <a:noFill/>
          </a:ln>
        </p:spPr>
      </p:pic>
      <p:sp>
        <p:nvSpPr>
          <p:cNvPr id="202" name="CustomShape 3"/>
          <p:cNvSpPr/>
          <p:nvPr/>
        </p:nvSpPr>
        <p:spPr>
          <a:xfrm>
            <a:off x="5200920" y="2462400"/>
            <a:ext cx="4230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Before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: Vary         but same for all turtles   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03" name="Picture 15"/>
          <p:cNvPicPr/>
          <p:nvPr/>
        </p:nvPicPr>
        <p:blipFill>
          <a:blip r:embed="rId5"/>
          <a:srcRect l="24409" t="20370" r="21811" b="20370"/>
          <a:stretch/>
        </p:blipFill>
        <p:spPr>
          <a:xfrm>
            <a:off x="6523560" y="2523960"/>
            <a:ext cx="272520" cy="307440"/>
          </a:xfrm>
          <a:prstGeom prst="rect">
            <a:avLst/>
          </a:prstGeom>
          <a:ln>
            <a:noFill/>
          </a:ln>
        </p:spPr>
      </p:pic>
      <p:sp>
        <p:nvSpPr>
          <p:cNvPr id="204" name="CustomShape 4"/>
          <p:cNvSpPr/>
          <p:nvPr/>
        </p:nvSpPr>
        <p:spPr>
          <a:xfrm>
            <a:off x="5200920" y="3230640"/>
            <a:ext cx="4734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After: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Introduced a switch for variability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05" name="Picture 5"/>
          <p:cNvPicPr/>
          <p:nvPr/>
        </p:nvPicPr>
        <p:blipFill>
          <a:blip r:embed="rId6"/>
          <a:stretch/>
        </p:blipFill>
        <p:spPr>
          <a:xfrm>
            <a:off x="5200920" y="3650040"/>
            <a:ext cx="3465000" cy="11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3: Memory of Agents 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7" name="图片 206"/>
          <p:cNvPicPr/>
          <p:nvPr/>
        </p:nvPicPr>
        <p:blipFill>
          <a:blip r:embed="rId2"/>
          <a:stretch/>
        </p:blipFill>
        <p:spPr>
          <a:xfrm>
            <a:off x="5760720" y="2302200"/>
            <a:ext cx="5943600" cy="3184200"/>
          </a:xfrm>
          <a:prstGeom prst="rect">
            <a:avLst/>
          </a:prstGeom>
          <a:ln>
            <a:noFill/>
          </a:ln>
        </p:spPr>
      </p:pic>
      <p:sp>
        <p:nvSpPr>
          <p:cNvPr id="208" name="TextShape 2"/>
          <p:cNvSpPr txBox="1"/>
          <p:nvPr/>
        </p:nvSpPr>
        <p:spPr>
          <a:xfrm>
            <a:off x="6825240" y="1592280"/>
            <a:ext cx="387324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set r_inq r_inq - (dts * r_inq / s_inq  )</a:t>
            </a:r>
          </a:p>
          <a:p>
            <a:r>
              <a:rPr lang="en-US" sz="1800" b="0" strike="noStrike" spc="-1">
                <a:latin typeface="Arial"/>
              </a:rPr>
              <a:t>Long term memory</a:t>
            </a:r>
          </a:p>
        </p:txBody>
      </p:sp>
      <p:pic>
        <p:nvPicPr>
          <p:cNvPr id="209" name="图片 208"/>
          <p:cNvPicPr/>
          <p:nvPr/>
        </p:nvPicPr>
        <p:blipFill>
          <a:blip r:embed="rId3"/>
          <a:stretch/>
        </p:blipFill>
        <p:spPr>
          <a:xfrm>
            <a:off x="365760" y="2178360"/>
            <a:ext cx="4898880" cy="3125160"/>
          </a:xfrm>
          <a:prstGeom prst="rect">
            <a:avLst/>
          </a:prstGeom>
          <a:ln>
            <a:noFill/>
          </a:ln>
        </p:spPr>
      </p:pic>
      <p:sp>
        <p:nvSpPr>
          <p:cNvPr id="210" name="TextShape 3"/>
          <p:cNvSpPr txBox="1"/>
          <p:nvPr/>
        </p:nvSpPr>
        <p:spPr>
          <a:xfrm>
            <a:off x="731520" y="5943600"/>
            <a:ext cx="6773760" cy="489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648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0000"/>
                </a:solidFill>
                <a:latin typeface="sans-serif;Arial"/>
                <a:ea typeface="Mangal"/>
              </a:rPr>
              <a:t>This part of the equation can be used to compare between groups</a:t>
            </a:r>
            <a:endParaRPr lang="en-US" sz="1400" b="0" strike="noStrike" spc="-1">
              <a:latin typeface="Arial"/>
            </a:endParaRPr>
          </a:p>
          <a:p>
            <a:pPr marL="648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0000"/>
                </a:solidFill>
                <a:latin typeface="sans-serif;Arial"/>
                <a:ea typeface="Mangal"/>
              </a:rPr>
              <a:t>Openness to experience vs closed to new experience, in other models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Analyses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Experiment 1: Neighborhood Size with Movement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Experiment 2: Neighborhoods with Flocking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Experiment 3: Variability in Utility Preferences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Experiment 1: Neighborhood Size + Speed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4" name="Picture 4"/>
          <p:cNvPicPr/>
          <p:nvPr/>
        </p:nvPicPr>
        <p:blipFill>
          <a:blip r:embed="rId2"/>
          <a:srcRect l="5352" r="5035"/>
          <a:stretch/>
        </p:blipFill>
        <p:spPr>
          <a:xfrm>
            <a:off x="217080" y="1690560"/>
            <a:ext cx="6026400" cy="5043240"/>
          </a:xfrm>
          <a:prstGeom prst="rect">
            <a:avLst/>
          </a:prstGeom>
          <a:ln>
            <a:noFill/>
          </a:ln>
        </p:spPr>
      </p:pic>
      <p:pic>
        <p:nvPicPr>
          <p:cNvPr id="215" name="Picture 5"/>
          <p:cNvPicPr/>
          <p:nvPr/>
        </p:nvPicPr>
        <p:blipFill>
          <a:blip r:embed="rId3"/>
          <a:srcRect l="5352" r="6567"/>
          <a:stretch/>
        </p:blipFill>
        <p:spPr>
          <a:xfrm>
            <a:off x="6095880" y="1719000"/>
            <a:ext cx="5881680" cy="500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Experiment 1b: Neighborhood Size + Speed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7" name="Picture 6"/>
          <p:cNvPicPr/>
          <p:nvPr/>
        </p:nvPicPr>
        <p:blipFill>
          <a:blip r:embed="rId2"/>
          <a:srcRect t="2984" b="3881"/>
          <a:stretch/>
        </p:blipFill>
        <p:spPr>
          <a:xfrm>
            <a:off x="5846400" y="1369440"/>
            <a:ext cx="6081480" cy="5488200"/>
          </a:xfrm>
          <a:prstGeom prst="rect">
            <a:avLst/>
          </a:prstGeom>
          <a:ln>
            <a:noFill/>
          </a:ln>
        </p:spPr>
      </p:pic>
      <p:pic>
        <p:nvPicPr>
          <p:cNvPr id="218" name="Picture 7"/>
          <p:cNvPicPr/>
          <p:nvPr/>
        </p:nvPicPr>
        <p:blipFill>
          <a:blip r:embed="rId3"/>
          <a:srcRect t="3582" b="5078"/>
          <a:stretch/>
        </p:blipFill>
        <p:spPr>
          <a:xfrm>
            <a:off x="0" y="1369440"/>
            <a:ext cx="6214680" cy="550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Experiment 2</a:t>
            </a: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 b="0" strike="noStrike" spc="-1" smtClean="0">
                <a:solidFill>
                  <a:srgbClr val="000000"/>
                </a:solidFill>
                <a:latin typeface="Calibri Light"/>
              </a:rPr>
              <a:t>Neighborhood+ </a:t>
            </a: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Flocking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0" name="Picture 2"/>
          <p:cNvPicPr/>
          <p:nvPr/>
        </p:nvPicPr>
        <p:blipFill>
          <a:blip r:embed="rId2"/>
          <a:stretch/>
        </p:blipFill>
        <p:spPr>
          <a:xfrm>
            <a:off x="2153160" y="2040840"/>
            <a:ext cx="7110000" cy="427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080" y="4744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Experiment 3: </a:t>
            </a:r>
            <a:r>
              <a:t/>
            </a:r>
            <a:br/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Varying Utility </a:t>
            </a:r>
            <a:r>
              <a:t/>
            </a:r>
            <a:br/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Preferences (   )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2" name="Picture 3"/>
          <p:cNvPicPr/>
          <p:nvPr/>
        </p:nvPicPr>
        <p:blipFill>
          <a:blip r:embed="rId2"/>
          <a:srcRect l="24409" t="20370" r="21811" b="20370"/>
          <a:stretch/>
        </p:blipFill>
        <p:spPr>
          <a:xfrm>
            <a:off x="3602880" y="1482120"/>
            <a:ext cx="333720" cy="376200"/>
          </a:xfrm>
          <a:prstGeom prst="rect">
            <a:avLst/>
          </a:prstGeom>
          <a:ln>
            <a:noFill/>
          </a:ln>
        </p:spPr>
      </p:pic>
      <p:pic>
        <p:nvPicPr>
          <p:cNvPr id="223" name="Picture 5"/>
          <p:cNvPicPr/>
          <p:nvPr/>
        </p:nvPicPr>
        <p:blipFill>
          <a:blip r:embed="rId3"/>
          <a:srcRect t="3181" b="4874"/>
          <a:stretch/>
        </p:blipFill>
        <p:spPr>
          <a:xfrm>
            <a:off x="4558320" y="365040"/>
            <a:ext cx="6963480" cy="6402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838080" y="4744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Experiment 3: </a:t>
            </a:r>
            <a:r>
              <a:t/>
            </a:r>
            <a:br/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Varying Utility </a:t>
            </a:r>
            <a:r>
              <a:t/>
            </a:r>
            <a:br/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Preferences (   )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5" name="Picture 3"/>
          <p:cNvPicPr/>
          <p:nvPr/>
        </p:nvPicPr>
        <p:blipFill>
          <a:blip r:embed="rId2"/>
          <a:srcRect l="24409" t="20370" r="21811" b="20370"/>
          <a:stretch/>
        </p:blipFill>
        <p:spPr>
          <a:xfrm>
            <a:off x="3602880" y="1482120"/>
            <a:ext cx="333720" cy="376200"/>
          </a:xfrm>
          <a:prstGeom prst="rect">
            <a:avLst/>
          </a:prstGeom>
          <a:ln>
            <a:noFill/>
          </a:ln>
        </p:spPr>
      </p:pic>
      <p:pic>
        <p:nvPicPr>
          <p:cNvPr id="226" name="Picture 2"/>
          <p:cNvPicPr/>
          <p:nvPr/>
        </p:nvPicPr>
        <p:blipFill>
          <a:blip r:embed="rId3"/>
          <a:srcRect l="7982" r="2636" b="4677"/>
          <a:stretch/>
        </p:blipFill>
        <p:spPr>
          <a:xfrm>
            <a:off x="4155480" y="191160"/>
            <a:ext cx="8017920" cy="653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7"/>
          <p:cNvPicPr/>
          <p:nvPr/>
        </p:nvPicPr>
        <p:blipFill>
          <a:blip r:embed="rId2"/>
          <a:stretch/>
        </p:blipFill>
        <p:spPr>
          <a:xfrm>
            <a:off x="150120" y="322560"/>
            <a:ext cx="3971160" cy="2636640"/>
          </a:xfrm>
          <a:prstGeom prst="rect">
            <a:avLst/>
          </a:prstGeom>
          <a:ln>
            <a:noFill/>
          </a:ln>
        </p:spPr>
      </p:pic>
      <p:pic>
        <p:nvPicPr>
          <p:cNvPr id="228" name="Picture 8"/>
          <p:cNvPicPr/>
          <p:nvPr/>
        </p:nvPicPr>
        <p:blipFill>
          <a:blip r:embed="rId3"/>
          <a:stretch/>
        </p:blipFill>
        <p:spPr>
          <a:xfrm>
            <a:off x="4121640" y="320040"/>
            <a:ext cx="3996000" cy="2639160"/>
          </a:xfrm>
          <a:prstGeom prst="rect">
            <a:avLst/>
          </a:prstGeom>
          <a:ln>
            <a:noFill/>
          </a:ln>
        </p:spPr>
      </p:pic>
      <p:pic>
        <p:nvPicPr>
          <p:cNvPr id="229" name="Picture 9"/>
          <p:cNvPicPr/>
          <p:nvPr/>
        </p:nvPicPr>
        <p:blipFill>
          <a:blip r:embed="rId4"/>
          <a:stretch/>
        </p:blipFill>
        <p:spPr>
          <a:xfrm>
            <a:off x="8118000" y="320040"/>
            <a:ext cx="3921480" cy="2639160"/>
          </a:xfrm>
          <a:prstGeom prst="rect">
            <a:avLst/>
          </a:prstGeom>
          <a:ln>
            <a:noFill/>
          </a:ln>
        </p:spPr>
      </p:pic>
      <p:pic>
        <p:nvPicPr>
          <p:cNvPr id="230" name="Picture 10"/>
          <p:cNvPicPr/>
          <p:nvPr/>
        </p:nvPicPr>
        <p:blipFill>
          <a:blip r:embed="rId5"/>
          <a:stretch/>
        </p:blipFill>
        <p:spPr>
          <a:xfrm>
            <a:off x="1915200" y="3708720"/>
            <a:ext cx="3988440" cy="2673360"/>
          </a:xfrm>
          <a:prstGeom prst="rect">
            <a:avLst/>
          </a:prstGeom>
          <a:ln>
            <a:noFill/>
          </a:ln>
        </p:spPr>
      </p:pic>
      <p:pic>
        <p:nvPicPr>
          <p:cNvPr id="231" name="Picture 11"/>
          <p:cNvPicPr/>
          <p:nvPr/>
        </p:nvPicPr>
        <p:blipFill>
          <a:blip r:embed="rId6"/>
          <a:stretch/>
        </p:blipFill>
        <p:spPr>
          <a:xfrm>
            <a:off x="6153120" y="3708720"/>
            <a:ext cx="3929760" cy="267336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Formula 1"/>
              <p:cNvSpPr txBox="1"/>
              <p:nvPr/>
            </p:nvSpPr>
            <p:spPr>
              <a:xfrm>
                <a:off x="1650240" y="3149280"/>
                <a:ext cx="971280" cy="3690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/>
                        </a:rPr>
                        <m:t>𝛾</m:t>
                      </m:r>
                      <m:r>
                        <a:rPr>
                          <a:latin typeface="Cambria Math"/>
                        </a:rPr>
                        <m:t>=0.3</m:t>
                      </m:r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233" name="CustomShape 2"/>
          <p:cNvSpPr/>
          <p:nvPr/>
        </p:nvSpPr>
        <p:spPr>
          <a:xfrm>
            <a:off x="1650240" y="3149280"/>
            <a:ext cx="971280" cy="369000"/>
          </a:xfrm>
          <a:prstGeom prst="rect">
            <a:avLst/>
          </a:prstGeom>
          <a:blipFill>
            <a:blip r:embed="rId7"/>
            <a:stretch>
              <a:fillRect b="-3241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Calibri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Formula 3"/>
              <p:cNvSpPr txBox="1"/>
              <p:nvPr/>
            </p:nvSpPr>
            <p:spPr>
              <a:xfrm>
                <a:off x="5634000" y="3149280"/>
                <a:ext cx="971280" cy="3690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/>
                        </a:rPr>
                        <m:t>𝛾</m:t>
                      </m:r>
                      <m:r>
                        <a:rPr>
                          <a:latin typeface="Cambria Math"/>
                        </a:rPr>
                        <m:t>=0.4</m:t>
                      </m:r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235" name="CustomShape 4"/>
          <p:cNvSpPr/>
          <p:nvPr/>
        </p:nvSpPr>
        <p:spPr>
          <a:xfrm>
            <a:off x="5634000" y="3149280"/>
            <a:ext cx="971280" cy="369000"/>
          </a:xfrm>
          <a:prstGeom prst="rect">
            <a:avLst/>
          </a:prstGeom>
          <a:blipFill>
            <a:blip r:embed="rId8"/>
            <a:stretch>
              <a:fillRect b="-3241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Calibri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Formula 5"/>
              <p:cNvSpPr txBox="1"/>
              <p:nvPr/>
            </p:nvSpPr>
            <p:spPr>
              <a:xfrm>
                <a:off x="9593280" y="3149280"/>
                <a:ext cx="971280" cy="3690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/>
                        </a:rPr>
                        <m:t>𝛾</m:t>
                      </m:r>
                      <m:r>
                        <a:rPr>
                          <a:latin typeface="Cambria Math"/>
                        </a:rPr>
                        <m:t>=0.5</m:t>
                      </m:r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237" name="CustomShape 6"/>
          <p:cNvSpPr/>
          <p:nvPr/>
        </p:nvSpPr>
        <p:spPr>
          <a:xfrm>
            <a:off x="9593280" y="3149280"/>
            <a:ext cx="971280" cy="369000"/>
          </a:xfrm>
          <a:prstGeom prst="rect">
            <a:avLst/>
          </a:prstGeom>
          <a:blipFill>
            <a:blip r:embed="rId9"/>
            <a:stretch>
              <a:fillRect b="-3241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Calibri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Formula 7"/>
              <p:cNvSpPr txBox="1"/>
              <p:nvPr/>
            </p:nvSpPr>
            <p:spPr>
              <a:xfrm>
                <a:off x="3323880" y="6427080"/>
                <a:ext cx="971280" cy="3690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/>
                        </a:rPr>
                        <m:t>𝛾</m:t>
                      </m:r>
                      <m:r>
                        <a:rPr>
                          <a:latin typeface="Cambria Math"/>
                        </a:rPr>
                        <m:t>=0.6</m:t>
                      </m:r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239" name="CustomShape 8"/>
          <p:cNvSpPr/>
          <p:nvPr/>
        </p:nvSpPr>
        <p:spPr>
          <a:xfrm>
            <a:off x="3323880" y="6427080"/>
            <a:ext cx="971280" cy="369000"/>
          </a:xfrm>
          <a:prstGeom prst="rect">
            <a:avLst/>
          </a:prstGeom>
          <a:blipFill>
            <a:blip r:embed="rId10"/>
            <a:stretch>
              <a:fillRect b="-3189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Calibri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Formula 9"/>
              <p:cNvSpPr txBox="1"/>
              <p:nvPr/>
            </p:nvSpPr>
            <p:spPr>
              <a:xfrm>
                <a:off x="7532280" y="6427080"/>
                <a:ext cx="971280" cy="3690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/>
                        </a:rPr>
                        <m:t>𝛾</m:t>
                      </m:r>
                      <m:r>
                        <a:rPr>
                          <a:latin typeface="Cambria Math"/>
                        </a:rPr>
                        <m:t>=0.7</m:t>
                      </m:r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241" name="CustomShape 10"/>
          <p:cNvSpPr/>
          <p:nvPr/>
        </p:nvSpPr>
        <p:spPr>
          <a:xfrm>
            <a:off x="7532280" y="6427080"/>
            <a:ext cx="971280" cy="369000"/>
          </a:xfrm>
          <a:prstGeom prst="rect">
            <a:avLst/>
          </a:prstGeom>
          <a:blipFill>
            <a:blip r:embed="rId11"/>
            <a:stretch>
              <a:fillRect b="-3189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Calibri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Reminder: Model formulation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989640" y="2034720"/>
            <a:ext cx="10842480" cy="393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- Fish population: Standard logistic growth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- Gold mine: non-renewable resource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- Agents have mining and fishing skills 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- Agents derive income from mining and 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   selling surplus fish</a:t>
            </a:r>
            <a:endParaRPr lang="en-US" sz="3600" b="0" strike="noStrike" spc="-1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Utility of agents: Income and Leisure </a:t>
            </a:r>
            <a:endParaRPr lang="en-US" sz="3600" b="0" strike="noStrike" spc="-1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(subsistence and leisure needs). 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Conclusions and Future Modifications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Even a simple model can generate unexpected results.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Add bias sampling of the information, memory, competition into the model.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Consider additional spatial modifications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Add other needs to the utility function 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ex. environmental concerns, security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876920" y="2666880"/>
            <a:ext cx="4876560" cy="3504960"/>
          </a:xfrm>
          <a:prstGeom prst="rect">
            <a:avLst/>
          </a:prstGeom>
          <a:solidFill>
            <a:srgbClr val="FFFFFF"/>
          </a:solidFill>
          <a:ln w="31680">
            <a:solidFill>
              <a:srgbClr val="000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Line 2"/>
          <p:cNvSpPr/>
          <p:nvPr/>
        </p:nvSpPr>
        <p:spPr>
          <a:xfrm>
            <a:off x="4876560" y="4419360"/>
            <a:ext cx="4876920" cy="36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Line 3"/>
          <p:cNvSpPr/>
          <p:nvPr/>
        </p:nvSpPr>
        <p:spPr>
          <a:xfrm>
            <a:off x="4876560" y="4419360"/>
            <a:ext cx="4876920" cy="360"/>
          </a:xfrm>
          <a:prstGeom prst="line">
            <a:avLst/>
          </a:prstGeom>
          <a:ln w="22320">
            <a:solidFill>
              <a:srgbClr val="000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Line 4"/>
          <p:cNvSpPr/>
          <p:nvPr/>
        </p:nvSpPr>
        <p:spPr>
          <a:xfrm>
            <a:off x="7315200" y="2666880"/>
            <a:ext cx="360" cy="3505320"/>
          </a:xfrm>
          <a:prstGeom prst="line">
            <a:avLst/>
          </a:prstGeom>
          <a:ln w="22320">
            <a:solidFill>
              <a:srgbClr val="000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5"/>
          <p:cNvSpPr/>
          <p:nvPr/>
        </p:nvSpPr>
        <p:spPr>
          <a:xfrm>
            <a:off x="5105520" y="3200400"/>
            <a:ext cx="22856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repetition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2" name="CustomShape 6"/>
          <p:cNvSpPr/>
          <p:nvPr/>
        </p:nvSpPr>
        <p:spPr>
          <a:xfrm>
            <a:off x="7492680" y="3065760"/>
            <a:ext cx="2361960" cy="88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deliberate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(optimize)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3" name="CustomShape 7"/>
          <p:cNvSpPr/>
          <p:nvPr/>
        </p:nvSpPr>
        <p:spPr>
          <a:xfrm>
            <a:off x="5029200" y="4800600"/>
            <a:ext cx="22856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imitation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4" name="CustomShape 8"/>
          <p:cNvSpPr/>
          <p:nvPr/>
        </p:nvSpPr>
        <p:spPr>
          <a:xfrm>
            <a:off x="7467480" y="4583520"/>
            <a:ext cx="228564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social comparison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(inquire)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9"/>
          <p:cNvSpPr/>
          <p:nvPr/>
        </p:nvSpPr>
        <p:spPr>
          <a:xfrm>
            <a:off x="6172200" y="1905120"/>
            <a:ext cx="3047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satisfaction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6" name="CustomShape 10"/>
          <p:cNvSpPr/>
          <p:nvPr/>
        </p:nvSpPr>
        <p:spPr>
          <a:xfrm>
            <a:off x="2743200" y="4038480"/>
            <a:ext cx="3047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uncertainty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7" name="CustomShape 11"/>
          <p:cNvSpPr/>
          <p:nvPr/>
        </p:nvSpPr>
        <p:spPr>
          <a:xfrm>
            <a:off x="5029200" y="1981080"/>
            <a:ext cx="1142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high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8" name="CustomShape 12"/>
          <p:cNvSpPr/>
          <p:nvPr/>
        </p:nvSpPr>
        <p:spPr>
          <a:xfrm>
            <a:off x="3809880" y="5029200"/>
            <a:ext cx="1142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high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9" name="CustomShape 13"/>
          <p:cNvSpPr/>
          <p:nvPr/>
        </p:nvSpPr>
        <p:spPr>
          <a:xfrm>
            <a:off x="8610480" y="2057400"/>
            <a:ext cx="1142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low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0" name="CustomShape 14"/>
          <p:cNvSpPr/>
          <p:nvPr/>
        </p:nvSpPr>
        <p:spPr>
          <a:xfrm>
            <a:off x="3809880" y="3276720"/>
            <a:ext cx="1142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low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1" name="CustomShape 15"/>
          <p:cNvSpPr/>
          <p:nvPr/>
        </p:nvSpPr>
        <p:spPr>
          <a:xfrm>
            <a:off x="2666880" y="152280"/>
            <a:ext cx="7467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Four cognitive processing styles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42" name="CustomShape 16"/>
          <p:cNvSpPr/>
          <p:nvPr/>
        </p:nvSpPr>
        <p:spPr>
          <a:xfrm>
            <a:off x="4952880" y="2743200"/>
            <a:ext cx="2285640" cy="1599840"/>
          </a:xfrm>
          <a:prstGeom prst="rect">
            <a:avLst/>
          </a:prstGeom>
          <a:noFill/>
          <a:ln w="104760">
            <a:solidFill>
              <a:srgbClr val="00CC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17"/>
          <p:cNvSpPr/>
          <p:nvPr/>
        </p:nvSpPr>
        <p:spPr>
          <a:xfrm>
            <a:off x="7391520" y="2743200"/>
            <a:ext cx="2285640" cy="1599840"/>
          </a:xfrm>
          <a:prstGeom prst="rect">
            <a:avLst/>
          </a:prstGeom>
          <a:noFill/>
          <a:ln w="104760">
            <a:solidFill>
              <a:srgbClr val="000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18"/>
          <p:cNvSpPr/>
          <p:nvPr/>
        </p:nvSpPr>
        <p:spPr>
          <a:xfrm>
            <a:off x="4952880" y="4495680"/>
            <a:ext cx="2285640" cy="1599840"/>
          </a:xfrm>
          <a:prstGeom prst="rect">
            <a:avLst/>
          </a:prstGeom>
          <a:noFill/>
          <a:ln w="104760">
            <a:solidFill>
              <a:srgbClr val="FFCC9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19"/>
          <p:cNvSpPr/>
          <p:nvPr/>
        </p:nvSpPr>
        <p:spPr>
          <a:xfrm>
            <a:off x="7391520" y="4495680"/>
            <a:ext cx="2285640" cy="1599840"/>
          </a:xfrm>
          <a:prstGeom prst="rect">
            <a:avLst/>
          </a:prstGeom>
          <a:noFill/>
          <a:ln w="10476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20"/>
          <p:cNvSpPr/>
          <p:nvPr/>
        </p:nvSpPr>
        <p:spPr>
          <a:xfrm>
            <a:off x="4876920" y="2666880"/>
            <a:ext cx="4876560" cy="350496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21"/>
          <p:cNvSpPr/>
          <p:nvPr/>
        </p:nvSpPr>
        <p:spPr>
          <a:xfrm>
            <a:off x="5943600" y="990720"/>
            <a:ext cx="28951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Aspiration level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8" name="CustomShape 22"/>
          <p:cNvSpPr/>
          <p:nvPr/>
        </p:nvSpPr>
        <p:spPr>
          <a:xfrm>
            <a:off x="887040" y="990720"/>
            <a:ext cx="3836880" cy="112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Uncertainty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tolerance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9" name="Line 23"/>
          <p:cNvSpPr/>
          <p:nvPr/>
        </p:nvSpPr>
        <p:spPr>
          <a:xfrm>
            <a:off x="7162560" y="1447560"/>
            <a:ext cx="360" cy="45720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Line 24"/>
          <p:cNvSpPr/>
          <p:nvPr/>
        </p:nvSpPr>
        <p:spPr>
          <a:xfrm>
            <a:off x="2361960" y="2133360"/>
            <a:ext cx="360" cy="228600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Line 25"/>
          <p:cNvSpPr/>
          <p:nvPr/>
        </p:nvSpPr>
        <p:spPr>
          <a:xfrm>
            <a:off x="2361960" y="4419360"/>
            <a:ext cx="304920" cy="3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Project 2: Expanding the Model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agents are not all interact but spatially distributed and interact in a social network?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there are different degrees of conformity? (including additional needs: identity/understanding).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information and knowledge is not perfect (model of fish stock, limited observations of returns of actions of others)?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Project 2: Expanding the Model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agents are not all interact but spatially distributed and interact in a social network?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there are different degrees of conformity? (including additional needs: identity/understanding).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information and knowledge is not perfect (model of fish stock, limited observations of returns of actions of others)?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668880" y="1825560"/>
            <a:ext cx="9976320" cy="821520"/>
          </a:xfrm>
          <a:prstGeom prst="rect">
            <a:avLst/>
          </a:prstGeom>
          <a:noFill/>
          <a:ln w="5724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668880" y="3590280"/>
            <a:ext cx="9976320" cy="821520"/>
          </a:xfrm>
          <a:prstGeom prst="rect">
            <a:avLst/>
          </a:prstGeom>
          <a:noFill/>
          <a:ln w="5724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1: Spatial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9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838080" y="5901480"/>
            <a:ext cx="34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After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:  Spatially Distributed Agents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1834560" y="627084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62" name="Picture 6"/>
          <p:cNvPicPr/>
          <p:nvPr/>
        </p:nvPicPr>
        <p:blipFill>
          <a:blip r:embed="rId3"/>
          <a:stretch/>
        </p:blipFill>
        <p:spPr>
          <a:xfrm>
            <a:off x="6095880" y="1581480"/>
            <a:ext cx="1722960" cy="1707120"/>
          </a:xfrm>
          <a:prstGeom prst="rect">
            <a:avLst/>
          </a:prstGeom>
          <a:ln>
            <a:noFill/>
          </a:ln>
        </p:spPr>
      </p:pic>
      <p:sp>
        <p:nvSpPr>
          <p:cNvPr id="163" name="CustomShape 4"/>
          <p:cNvSpPr/>
          <p:nvPr/>
        </p:nvSpPr>
        <p:spPr>
          <a:xfrm>
            <a:off x="6095880" y="3371040"/>
            <a:ext cx="1641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Before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4" name="CustomShape 5"/>
          <p:cNvSpPr/>
          <p:nvPr/>
        </p:nvSpPr>
        <p:spPr>
          <a:xfrm rot="10800000">
            <a:off x="5759280" y="2606760"/>
            <a:ext cx="690120" cy="4089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1: Spatial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6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pic>
        <p:nvPicPr>
          <p:cNvPr id="167" name="Picture 7"/>
          <p:cNvPicPr/>
          <p:nvPr/>
        </p:nvPicPr>
        <p:blipFill>
          <a:blip r:embed="rId3"/>
          <a:stretch/>
        </p:blipFill>
        <p:spPr>
          <a:xfrm>
            <a:off x="5445000" y="1581480"/>
            <a:ext cx="2825280" cy="645480"/>
          </a:xfrm>
          <a:prstGeom prst="rect">
            <a:avLst/>
          </a:prstGeom>
          <a:ln>
            <a:noFill/>
          </a:ln>
        </p:spPr>
      </p:pic>
      <p:sp>
        <p:nvSpPr>
          <p:cNvPr id="168" name="CustomShape 2"/>
          <p:cNvSpPr/>
          <p:nvPr/>
        </p:nvSpPr>
        <p:spPr>
          <a:xfrm>
            <a:off x="8646480" y="157932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What percentage of the world does a turtle learn from?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838080" y="5901480"/>
            <a:ext cx="34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        Spatially Distributed Agents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1834560" y="627084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1: Spatial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pic>
        <p:nvPicPr>
          <p:cNvPr id="173" name="Picture 7"/>
          <p:cNvPicPr/>
          <p:nvPr/>
        </p:nvPicPr>
        <p:blipFill>
          <a:blip r:embed="rId3"/>
          <a:stretch/>
        </p:blipFill>
        <p:spPr>
          <a:xfrm>
            <a:off x="5445000" y="1581480"/>
            <a:ext cx="2825280" cy="64548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8646480" y="157932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What percentage of the world does a turtle learn from?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75" name="Picture 2"/>
          <p:cNvPicPr/>
          <p:nvPr/>
        </p:nvPicPr>
        <p:blipFill>
          <a:blip r:embed="rId4"/>
          <a:srcRect l="4376"/>
          <a:stretch/>
        </p:blipFill>
        <p:spPr>
          <a:xfrm>
            <a:off x="5568120" y="2907000"/>
            <a:ext cx="2103120" cy="607320"/>
          </a:xfrm>
          <a:prstGeom prst="rect">
            <a:avLst/>
          </a:prstGeom>
          <a:ln>
            <a:noFill/>
          </a:ln>
        </p:spPr>
      </p:pic>
      <p:sp>
        <p:nvSpPr>
          <p:cNvPr id="176" name="CustomShape 3"/>
          <p:cNvSpPr/>
          <p:nvPr/>
        </p:nvSpPr>
        <p:spPr>
          <a:xfrm>
            <a:off x="7925400" y="286848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How fast do turtles move around the world?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838080" y="5901480"/>
            <a:ext cx="34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        Spatially Distributed Agents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8" name="CustomShape 5"/>
          <p:cNvSpPr/>
          <p:nvPr/>
        </p:nvSpPr>
        <p:spPr>
          <a:xfrm>
            <a:off x="1834560" y="627084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1: Spatial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0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pic>
        <p:nvPicPr>
          <p:cNvPr id="181" name="Picture 7"/>
          <p:cNvPicPr/>
          <p:nvPr/>
        </p:nvPicPr>
        <p:blipFill>
          <a:blip r:embed="rId3"/>
          <a:stretch/>
        </p:blipFill>
        <p:spPr>
          <a:xfrm>
            <a:off x="5445000" y="1581480"/>
            <a:ext cx="2825280" cy="645480"/>
          </a:xfrm>
          <a:prstGeom prst="rect">
            <a:avLst/>
          </a:prstGeom>
          <a:ln>
            <a:noFill/>
          </a:ln>
        </p:spPr>
      </p:pic>
      <p:sp>
        <p:nvSpPr>
          <p:cNvPr id="182" name="CustomShape 2"/>
          <p:cNvSpPr/>
          <p:nvPr/>
        </p:nvSpPr>
        <p:spPr>
          <a:xfrm>
            <a:off x="8646480" y="157932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What percentage of the world does a turtle learn from?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3" name="Picture 2"/>
          <p:cNvPicPr/>
          <p:nvPr/>
        </p:nvPicPr>
        <p:blipFill>
          <a:blip r:embed="rId4"/>
          <a:srcRect l="4376"/>
          <a:stretch/>
        </p:blipFill>
        <p:spPr>
          <a:xfrm>
            <a:off x="5568120" y="2907000"/>
            <a:ext cx="2103120" cy="607320"/>
          </a:xfrm>
          <a:prstGeom prst="rect">
            <a:avLst/>
          </a:prstGeom>
          <a:ln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7925400" y="286848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How fast do turtles move around the world?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5" name="Picture 5"/>
          <p:cNvPicPr/>
          <p:nvPr/>
        </p:nvPicPr>
        <p:blipFill>
          <a:blip r:embed="rId5"/>
          <a:srcRect t="14983" b="10790"/>
          <a:stretch/>
        </p:blipFill>
        <p:spPr>
          <a:xfrm>
            <a:off x="5568120" y="4094280"/>
            <a:ext cx="1498320" cy="518400"/>
          </a:xfrm>
          <a:prstGeom prst="rect">
            <a:avLst/>
          </a:prstGeom>
          <a:ln>
            <a:noFill/>
          </a:ln>
        </p:spPr>
      </p:pic>
      <p:sp>
        <p:nvSpPr>
          <p:cNvPr id="186" name="CustomShape 4"/>
          <p:cNvSpPr/>
          <p:nvPr/>
        </p:nvSpPr>
        <p:spPr>
          <a:xfrm>
            <a:off x="7566120" y="404640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Turtles move towards similar others re: fishing and mining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7" name="Picture 11"/>
          <p:cNvPicPr/>
          <p:nvPr/>
        </p:nvPicPr>
        <p:blipFill>
          <a:blip r:embed="rId6"/>
          <a:srcRect l="2612"/>
          <a:stretch/>
        </p:blipFill>
        <p:spPr>
          <a:xfrm>
            <a:off x="838080" y="1657080"/>
            <a:ext cx="4133160" cy="4244040"/>
          </a:xfrm>
          <a:prstGeom prst="rect">
            <a:avLst/>
          </a:prstGeom>
          <a:ln>
            <a:noFill/>
          </a:ln>
        </p:spPr>
      </p:pic>
      <p:sp>
        <p:nvSpPr>
          <p:cNvPr id="188" name="CustomShape 5"/>
          <p:cNvSpPr/>
          <p:nvPr/>
        </p:nvSpPr>
        <p:spPr>
          <a:xfrm>
            <a:off x="838080" y="5901480"/>
            <a:ext cx="34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        Spatially Distributed Agents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1834560" y="627084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2500</TotalTime>
  <Words>514</Words>
  <Application>Microsoft Office PowerPoint</Application>
  <PresentationFormat>自定义</PresentationFormat>
  <Paragraphs>94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24" baseType="lpstr"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Arizona State University OKED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Lakeland</dc:title>
  <dc:subject/>
  <dc:creator>Marco Janssen</dc:creator>
  <dc:description/>
  <cp:lastModifiedBy>Huayi</cp:lastModifiedBy>
  <cp:revision>36</cp:revision>
  <dcterms:created xsi:type="dcterms:W3CDTF">2018-01-01T18:06:48Z</dcterms:created>
  <dcterms:modified xsi:type="dcterms:W3CDTF">2018-01-07T22:55:24Z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15.0032</vt:lpwstr>
  </property>
  <property fmtid="{D5CDD505-2E9C-101B-9397-08002B2CF9AE}" pid="3" name="Company">
    <vt:lpwstr>Arizona State University OKED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21</vt:i4>
  </property>
</Properties>
</file>